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9" r:id="rId3"/>
    <p:sldId id="257" r:id="rId4"/>
    <p:sldId id="258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314" r:id="rId16"/>
    <p:sldId id="315" r:id="rId17"/>
    <p:sldId id="316" r:id="rId18"/>
    <p:sldId id="317" r:id="rId19"/>
    <p:sldId id="318" r:id="rId20"/>
    <p:sldId id="287" r:id="rId21"/>
    <p:sldId id="290" r:id="rId22"/>
    <p:sldId id="286" r:id="rId23"/>
    <p:sldId id="288" r:id="rId24"/>
    <p:sldId id="261" r:id="rId25"/>
    <p:sldId id="263" r:id="rId26"/>
    <p:sldId id="264" r:id="rId27"/>
    <p:sldId id="265" r:id="rId28"/>
    <p:sldId id="266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320" r:id="rId37"/>
    <p:sldId id="321" r:id="rId38"/>
    <p:sldId id="322" r:id="rId39"/>
    <p:sldId id="323" r:id="rId40"/>
    <p:sldId id="274" r:id="rId41"/>
    <p:sldId id="275" r:id="rId42"/>
    <p:sldId id="291" r:id="rId43"/>
    <p:sldId id="292" r:id="rId44"/>
    <p:sldId id="294" r:id="rId45"/>
    <p:sldId id="295" r:id="rId46"/>
    <p:sldId id="296" r:id="rId47"/>
    <p:sldId id="297" r:id="rId48"/>
    <p:sldId id="298" r:id="rId49"/>
    <p:sldId id="300" r:id="rId50"/>
    <p:sldId id="301" r:id="rId51"/>
    <p:sldId id="302" r:id="rId52"/>
    <p:sldId id="303" r:id="rId53"/>
    <p:sldId id="306" r:id="rId54"/>
    <p:sldId id="305" r:id="rId55"/>
    <p:sldId id="324" r:id="rId56"/>
    <p:sldId id="308" r:id="rId57"/>
    <p:sldId id="309" r:id="rId58"/>
    <p:sldId id="310" r:id="rId59"/>
    <p:sldId id="325" r:id="rId60"/>
    <p:sldId id="326" r:id="rId6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FE1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68" autoAdjust="0"/>
    <p:restoredTop sz="94694" autoAdjust="0"/>
  </p:normalViewPr>
  <p:slideViewPr>
    <p:cSldViewPr>
      <p:cViewPr varScale="1">
        <p:scale>
          <a:sx n="65" d="100"/>
          <a:sy n="65" d="100"/>
        </p:scale>
        <p:origin x="-155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655 h 1906"/>
                <a:gd name="T4" fmla="*/ 5776 w 5740"/>
                <a:gd name="T5" fmla="*/ 1655 h 1906"/>
                <a:gd name="T6" fmla="*/ 5776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20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820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4D3E7-C4C4-4A27-9760-E20B1A8FB81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E9CD7-0200-4BE8-980E-77ACA6B0BDA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A529A-A9AD-40A0-BC33-118FD27D3F8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582D3-34E4-4540-92C4-AE8707F355C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A40817-9A47-468A-B9CC-7AFC9E5CDD3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CFA0B-7EE1-43FB-8F3A-DEF46F8F00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A0C94-1C3A-489D-A03E-7077F061AC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095847-081C-4657-9ECA-8C6DBC8F3C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CD651-D864-4D2A-B8CE-214643AF133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954FC0-D557-4E06-AD04-72C85CE785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7C15A6-82E6-49F1-B104-484BB758CB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9B39B7D-8A6C-46E7-B9DD-2685E6F467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7174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175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176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78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7179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655 h 1906"/>
                <a:gd name="T4" fmla="*/ 5776 w 5740"/>
                <a:gd name="T5" fmla="*/ 1655 h 1906"/>
                <a:gd name="T6" fmla="*/ 5776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181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718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8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16.xml"/><Relationship Id="rId3" Type="http://schemas.openxmlformats.org/officeDocument/2006/relationships/slide" Target="slide6.xml"/><Relationship Id="rId7" Type="http://schemas.openxmlformats.org/officeDocument/2006/relationships/slide" Target="slide10.xml"/><Relationship Id="rId12" Type="http://schemas.openxmlformats.org/officeDocument/2006/relationships/slide" Target="slide54.xml"/><Relationship Id="rId2" Type="http://schemas.openxmlformats.org/officeDocument/2006/relationships/slide" Target="slide5.xml"/><Relationship Id="rId16" Type="http://schemas.openxmlformats.org/officeDocument/2006/relationships/slide" Target="slide56.xml"/><Relationship Id="rId1" Type="http://schemas.openxmlformats.org/officeDocument/2006/relationships/slideLayout" Target="../slideLayouts/slideLayout6.xml"/><Relationship Id="rId6" Type="http://schemas.openxmlformats.org/officeDocument/2006/relationships/slide" Target="slide9.xml"/><Relationship Id="rId11" Type="http://schemas.openxmlformats.org/officeDocument/2006/relationships/slide" Target="slide14.xml"/><Relationship Id="rId5" Type="http://schemas.openxmlformats.org/officeDocument/2006/relationships/slide" Target="slide8.xml"/><Relationship Id="rId15" Type="http://schemas.openxmlformats.org/officeDocument/2006/relationships/slide" Target="slide18.xml"/><Relationship Id="rId10" Type="http://schemas.openxmlformats.org/officeDocument/2006/relationships/slide" Target="slide13.xml"/><Relationship Id="rId4" Type="http://schemas.openxmlformats.org/officeDocument/2006/relationships/slide" Target="slide7.xml"/><Relationship Id="rId9" Type="http://schemas.openxmlformats.org/officeDocument/2006/relationships/slide" Target="slide12.xml"/><Relationship Id="rId14" Type="http://schemas.openxmlformats.org/officeDocument/2006/relationships/slide" Target="slide1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35.xml"/><Relationship Id="rId3" Type="http://schemas.openxmlformats.org/officeDocument/2006/relationships/slide" Target="slide25.xml"/><Relationship Id="rId7" Type="http://schemas.openxmlformats.org/officeDocument/2006/relationships/slide" Target="slide37.xml"/><Relationship Id="rId12" Type="http://schemas.openxmlformats.org/officeDocument/2006/relationships/slide" Target="slide34.xml"/><Relationship Id="rId17" Type="http://schemas.openxmlformats.org/officeDocument/2006/relationships/slide" Target="slide31.xml"/><Relationship Id="rId2" Type="http://schemas.openxmlformats.org/officeDocument/2006/relationships/slide" Target="slide24.xml"/><Relationship Id="rId16" Type="http://schemas.openxmlformats.org/officeDocument/2006/relationships/slide" Target="slide57.xml"/><Relationship Id="rId1" Type="http://schemas.openxmlformats.org/officeDocument/2006/relationships/slideLayout" Target="../slideLayouts/slideLayout6.xml"/><Relationship Id="rId6" Type="http://schemas.openxmlformats.org/officeDocument/2006/relationships/slide" Target="slide36.xml"/><Relationship Id="rId11" Type="http://schemas.openxmlformats.org/officeDocument/2006/relationships/slide" Target="slide33.xml"/><Relationship Id="rId5" Type="http://schemas.openxmlformats.org/officeDocument/2006/relationships/slide" Target="slide27.xml"/><Relationship Id="rId15" Type="http://schemas.openxmlformats.org/officeDocument/2006/relationships/slide" Target="slide29.xml"/><Relationship Id="rId10" Type="http://schemas.openxmlformats.org/officeDocument/2006/relationships/slide" Target="slide32.xml"/><Relationship Id="rId4" Type="http://schemas.openxmlformats.org/officeDocument/2006/relationships/slide" Target="slide55.xml"/><Relationship Id="rId9" Type="http://schemas.openxmlformats.org/officeDocument/2006/relationships/slide" Target="slide39.xml"/><Relationship Id="rId14" Type="http://schemas.openxmlformats.org/officeDocument/2006/relationships/slide" Target="slide2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13" Type="http://schemas.openxmlformats.org/officeDocument/2006/relationships/slide" Target="slide48.xml"/><Relationship Id="rId3" Type="http://schemas.openxmlformats.org/officeDocument/2006/relationships/slide" Target="slide41.xml"/><Relationship Id="rId7" Type="http://schemas.openxmlformats.org/officeDocument/2006/relationships/slide" Target="slide21.xml"/><Relationship Id="rId12" Type="http://schemas.openxmlformats.org/officeDocument/2006/relationships/slide" Target="slide47.xml"/><Relationship Id="rId17" Type="http://schemas.openxmlformats.org/officeDocument/2006/relationships/slide" Target="slide52.xml"/><Relationship Id="rId2" Type="http://schemas.openxmlformats.org/officeDocument/2006/relationships/slide" Target="slide40.xml"/><Relationship Id="rId16" Type="http://schemas.openxmlformats.org/officeDocument/2006/relationships/slide" Target="slide51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0.xml"/><Relationship Id="rId11" Type="http://schemas.openxmlformats.org/officeDocument/2006/relationships/slide" Target="slide46.xml"/><Relationship Id="rId5" Type="http://schemas.openxmlformats.org/officeDocument/2006/relationships/slide" Target="slide43.xml"/><Relationship Id="rId15" Type="http://schemas.openxmlformats.org/officeDocument/2006/relationships/slide" Target="slide50.xml"/><Relationship Id="rId10" Type="http://schemas.openxmlformats.org/officeDocument/2006/relationships/slide" Target="slide55.xml"/><Relationship Id="rId4" Type="http://schemas.openxmlformats.org/officeDocument/2006/relationships/slide" Target="slide42.xml"/><Relationship Id="rId9" Type="http://schemas.openxmlformats.org/officeDocument/2006/relationships/slide" Target="slide23.xml"/><Relationship Id="rId14" Type="http://schemas.openxmlformats.org/officeDocument/2006/relationships/slide" Target="slide5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26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27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9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30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49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WordArt 4"/>
          <p:cNvSpPr>
            <a:spLocks noChangeArrowheads="1" noChangeShapeType="1" noTextEdit="1"/>
          </p:cNvSpPr>
          <p:nvPr/>
        </p:nvSpPr>
        <p:spPr bwMode="auto">
          <a:xfrm>
            <a:off x="838200" y="1066800"/>
            <a:ext cx="7239000" cy="3352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perspectiveRight"/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coolSlan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kern="1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50000" endA="300" endPos="50000" dist="29997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СВОЯ   </a:t>
            </a:r>
          </a:p>
          <a:p>
            <a:pPr algn="ctr">
              <a:defRPr/>
            </a:pPr>
            <a:r>
              <a:rPr lang="ru-RU" sz="4000" b="1" kern="1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50000" endA="300" endPos="50000" dist="29997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ИГРА</a:t>
            </a:r>
          </a:p>
        </p:txBody>
      </p:sp>
      <p:pic>
        <p:nvPicPr>
          <p:cNvPr id="3075" name="Picture 5" descr="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3505200"/>
            <a:ext cx="3200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" dur="1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animBg="1"/>
      <p:bldP spid="6148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29" name="Group 41"/>
          <p:cNvGraphicFramePr>
            <a:graphicFrameLocks noGrp="1"/>
          </p:cNvGraphicFramePr>
          <p:nvPr/>
        </p:nvGraphicFramePr>
        <p:xfrm>
          <a:off x="228600" y="1905000"/>
          <a:ext cx="8609013" cy="3048000"/>
        </p:xfrm>
        <a:graphic>
          <a:graphicData uri="http://schemas.openxmlformats.org/drawingml/2006/table">
            <a:tbl>
              <a:tblPr/>
              <a:tblGrid>
                <a:gridCol w="2514598"/>
                <a:gridCol w="1219199"/>
                <a:gridCol w="1295400"/>
                <a:gridCol w="1219204"/>
                <a:gridCol w="1219200"/>
                <a:gridCol w="1141412"/>
              </a:tblGrid>
              <a:tr h="1016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Анаграмма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2" action="ppaction://hlinksldjump"/>
                        </a:rPr>
                        <a:t>100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3" action="ppaction://hlinksldjump"/>
                        </a:rPr>
                        <a:t>200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4" action="ppaction://hlinksldjump"/>
                        </a:rPr>
                        <a:t>300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5" action="ppaction://hlinksldjump"/>
                        </a:rPr>
                        <a:t>400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6" action="ppaction://hlinksldjump"/>
                        </a:rPr>
                        <a:t>500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История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7" action="ppaction://hlinksldjump"/>
                        </a:rPr>
                        <a:t>100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8" action="ppaction://hlinksldjump"/>
                        </a:rPr>
                        <a:t>200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9" action="ppaction://hlinksldjump"/>
                        </a:rPr>
                        <a:t>300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10" action="ppaction://hlinksldjump"/>
                        </a:rPr>
                        <a:t>400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11" action="ppaction://hlinksldjump"/>
                        </a:rPr>
                        <a:t>500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Выбирай-ка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12" action="ppaction://hlinksldjump"/>
                        </a:rPr>
                        <a:t>100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13" action="ppaction://hlinksldjump"/>
                        </a:rPr>
                        <a:t>200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14" action="ppaction://hlinksldjump"/>
                        </a:rPr>
                        <a:t>300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15" action="ppaction://hlinksldjump"/>
                        </a:rPr>
                        <a:t>400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16" action="ppaction://hlinksldjump"/>
                        </a:rPr>
                        <a:t>500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33" name="Rectangle 45"/>
          <p:cNvSpPr>
            <a:spLocks noGrp="1" noRot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1 раунд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40" name="Group 100"/>
          <p:cNvGraphicFramePr>
            <a:graphicFrameLocks noGrp="1"/>
          </p:cNvGraphicFramePr>
          <p:nvPr/>
        </p:nvGraphicFramePr>
        <p:xfrm>
          <a:off x="228600" y="1676400"/>
          <a:ext cx="8407400" cy="4064000"/>
        </p:xfrm>
        <a:graphic>
          <a:graphicData uri="http://schemas.openxmlformats.org/drawingml/2006/table">
            <a:tbl>
              <a:tblPr/>
              <a:tblGrid>
                <a:gridCol w="3352800"/>
                <a:gridCol w="1263650"/>
                <a:gridCol w="1263650"/>
                <a:gridCol w="1263650"/>
                <a:gridCol w="1263650"/>
              </a:tblGrid>
              <a:tr h="1016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Информатика и биология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2" action="ppaction://hlinksldjump"/>
                        </a:rPr>
                        <a:t>200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3" action="ppaction://hlinksldjump"/>
                        </a:rPr>
                        <a:t>400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4" action="ppaction://hlinksldjump"/>
                        </a:rPr>
                        <a:t>600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5" action="ppaction://hlinksldjump"/>
                        </a:rPr>
                        <a:t>800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Информатика и геометрия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6" action="ppaction://hlinksldjump"/>
                        </a:rPr>
                        <a:t>200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7" action="ppaction://hlinksldjump"/>
                        </a:rPr>
                        <a:t>400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8" action="ppaction://hlinksldjump"/>
                        </a:rPr>
                        <a:t>600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9" action="ppaction://hlinksldjump"/>
                        </a:rPr>
                        <a:t>800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Информатика и разное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10" action="ppaction://hlinksldjump"/>
                        </a:rPr>
                        <a:t>200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11" action="ppaction://hlinksldjump"/>
                        </a:rPr>
                        <a:t>400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12" action="ppaction://hlinksldjump"/>
                        </a:rPr>
                        <a:t>600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13" action="ppaction://hlinksldjump"/>
                        </a:rPr>
                        <a:t>800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Информатика и спорт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14" action="ppaction://hlinksldjump"/>
                        </a:rPr>
                        <a:t>200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15" action="ppaction://hlinksldjump"/>
                        </a:rPr>
                        <a:t>400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16" action="ppaction://hlinksldjump"/>
                        </a:rPr>
                        <a:t>600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hlinkClick r:id="rId17" action="ppaction://hlinksldjump"/>
                        </a:rPr>
                        <a:t>800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39" name="Rectangle 99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2 раунд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15" name="Group 51"/>
          <p:cNvGraphicFramePr>
            <a:graphicFrameLocks noGrp="1"/>
          </p:cNvGraphicFramePr>
          <p:nvPr/>
        </p:nvGraphicFramePr>
        <p:xfrm>
          <a:off x="76200" y="1447800"/>
          <a:ext cx="9039226" cy="4064000"/>
        </p:xfrm>
        <a:graphic>
          <a:graphicData uri="http://schemas.openxmlformats.org/drawingml/2006/table">
            <a:tbl>
              <a:tblPr/>
              <a:tblGrid>
                <a:gridCol w="4218305"/>
                <a:gridCol w="1119143"/>
                <a:gridCol w="1305667"/>
                <a:gridCol w="1104794"/>
                <a:gridCol w="1291317"/>
              </a:tblGrid>
              <a:tr h="1016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понятия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2" action="ppaction://hlinksldjump"/>
                        </a:rPr>
                        <a:t>800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 action="ppaction://hlinksldjump"/>
                        </a:rPr>
                        <a:t>1000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 action="ppaction://hlinksldjump"/>
                        </a:rPr>
                        <a:t>1200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 action="ppaction://hlinksldjump"/>
                        </a:rPr>
                        <a:t>1500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Телекоммуникационные сети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 action="ppaction://hlinksldjump"/>
                        </a:rPr>
                        <a:t>800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7" action="ppaction://hlinksldjump"/>
                        </a:rPr>
                        <a:t>1000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8" action="ppaction://hlinksldjump"/>
                        </a:rPr>
                        <a:t>1200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 action="ppaction://hlinksldjump"/>
                        </a:rPr>
                        <a:t>1500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Программы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0" action="ppaction://hlinksldjump"/>
                        </a:rPr>
                        <a:t>800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1" action="ppaction://hlinksldjump"/>
                        </a:rPr>
                        <a:t>1000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2" action="ppaction://hlinksldjump"/>
                        </a:rPr>
                        <a:t>1200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 action="ppaction://hlinksldjump"/>
                        </a:rPr>
                        <a:t>1500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База данных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 action="ppaction://hlinksldjump"/>
                        </a:rPr>
                        <a:t>800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5" action="ppaction://hlinksldjump"/>
                        </a:rPr>
                        <a:t>1000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6" action="ppaction://hlinksldjump"/>
                        </a:rPr>
                        <a:t>1200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7" action="ppaction://hlinksldjump"/>
                        </a:rPr>
                        <a:t>1500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311" name="Rectangle 47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3 раунд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АНАГРАММА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Составьте слово и дайте определение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altLang="ru-RU" sz="5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ЛАЙФ</a:t>
            </a:r>
          </a:p>
        </p:txBody>
      </p:sp>
      <p:sp>
        <p:nvSpPr>
          <p:cNvPr id="7172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АНАГРАММА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Составьте слово и дайте определение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НИМОТОР</a:t>
            </a:r>
          </a:p>
        </p:txBody>
      </p:sp>
      <p:sp>
        <p:nvSpPr>
          <p:cNvPr id="8196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АНАГРАММА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Составьте слово и дайте определение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altLang="ru-RU" sz="5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ТАКСИЕД</a:t>
            </a:r>
          </a:p>
        </p:txBody>
      </p:sp>
      <p:sp>
        <p:nvSpPr>
          <p:cNvPr id="9220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6838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smtClean="0">
                <a:latin typeface="Arial" panose="020B0604020202020204" pitchFamily="34" charset="0"/>
                <a:cs typeface="Arial" panose="020B0604020202020204" pitchFamily="34" charset="0"/>
              </a:rPr>
              <a:t>АНАГРАММА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Составьте слово и дайте определение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altLang="ru-RU" sz="5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ПЬЮРОМТЕК</a:t>
            </a:r>
          </a:p>
        </p:txBody>
      </p:sp>
      <p:sp>
        <p:nvSpPr>
          <p:cNvPr id="10244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400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АНАГРАММА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Составьте слово и дайте определение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altLang="ru-RU" sz="5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ГРАММ,   ПОРА</a:t>
            </a:r>
          </a:p>
        </p:txBody>
      </p:sp>
      <p:sp>
        <p:nvSpPr>
          <p:cNvPr id="1126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ИСТОРИЯ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 каком году появилась первая ЭВМ?</a:t>
            </a:r>
          </a:p>
        </p:txBody>
      </p:sp>
      <p:sp>
        <p:nvSpPr>
          <p:cNvPr id="12292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ИСТОРИЯ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Время появления первой ЭВМ в нашей стране?</a:t>
            </a:r>
          </a:p>
        </p:txBody>
      </p:sp>
      <p:sp>
        <p:nvSpPr>
          <p:cNvPr id="13316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ИСТОРИЯ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Первая машина, которая автоматически выполняла все 10 команд…</a:t>
            </a:r>
          </a:p>
        </p:txBody>
      </p:sp>
      <p:sp>
        <p:nvSpPr>
          <p:cNvPr id="14340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ИСТОРИЯ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Кто является основоположником отечественной вычислительной техники?</a:t>
            </a:r>
          </a:p>
        </p:txBody>
      </p:sp>
      <p:sp>
        <p:nvSpPr>
          <p:cNvPr id="15364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400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ИСТОРИЯ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Какая из отечественных ЭВМ была лучшей в мире ЭВМ второго поколения?</a:t>
            </a:r>
          </a:p>
        </p:txBody>
      </p:sp>
      <p:sp>
        <p:nvSpPr>
          <p:cNvPr id="16388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ВЫБИРАЙ-КА</a:t>
            </a:r>
            <a:b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686800" cy="51054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Укажите верное(</a:t>
            </a:r>
            <a:r>
              <a:rPr lang="ru-RU" alt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ые</a:t>
            </a: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 высказывание(я):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alt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а) внутренняя память предназначена для долговременного хранения информации;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alt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б) внутренняя память выполняет арифметические и логические действия;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alt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в) внутренняя память – это память высокого быстродействия и ограниченной ёмкости.</a:t>
            </a:r>
          </a:p>
        </p:txBody>
      </p:sp>
      <p:sp>
        <p:nvSpPr>
          <p:cNvPr id="17412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8900" y="88900"/>
            <a:ext cx="719138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ВЫБИРАЙ-КА</a:t>
            </a:r>
            <a:b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458200" cy="5410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Укажите верное(</a:t>
            </a:r>
            <a:r>
              <a:rPr lang="ru-RU" alt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ые</a:t>
            </a: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 высказывание(я):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alt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а) устройство ввода предназначено для обработки вводимых данных;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alt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б) устройство ввода предназначено для передачи информации от человека машине;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alt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в) устройство ввода предназначено для реализации алгоритмов обработки, накопления и передачи информации.</a:t>
            </a:r>
          </a:p>
        </p:txBody>
      </p:sp>
      <p:sp>
        <p:nvSpPr>
          <p:cNvPr id="18436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ВЫБИРАЙ-КА</a:t>
            </a:r>
            <a:b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19200"/>
            <a:ext cx="8839200" cy="54864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Укажите верное(</a:t>
            </a:r>
            <a:r>
              <a:rPr lang="ru-RU" alt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ые</a:t>
            </a: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 высказывание(я):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alt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а) устройство вывода предназначено для программного управления работой вычислительной машины;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alt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б) устройство вывода предназначено для обучения, для игры, для расчетов и для накопления информации;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alt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в) устройство вывода предназначено для передачи информации от машины человеку.</a:t>
            </a:r>
          </a:p>
        </p:txBody>
      </p:sp>
      <p:sp>
        <p:nvSpPr>
          <p:cNvPr id="19460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ВЫБИРАЙ-КА</a:t>
            </a:r>
            <a:b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95400"/>
            <a:ext cx="8763000" cy="52578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Укажите верное(</a:t>
            </a:r>
            <a:r>
              <a:rPr lang="ru-RU" alt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ые</a:t>
            </a: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 высказывание(я):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alt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а) компьютер - это техническое средство для преобразования информации;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alt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б) компьютер предназначен для хранения информации и команд;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alt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в) компьютер – это универсальное средство для обработки информации.</a:t>
            </a:r>
          </a:p>
        </p:txBody>
      </p:sp>
      <p:sp>
        <p:nvSpPr>
          <p:cNvPr id="20484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400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ВЫБИРАЙ-КА</a:t>
            </a:r>
            <a:b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839200" cy="56388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Укажите наиболее полный ответ. Каталог — это: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alt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а) специальное место на диске, в котором хранятся имена файлов, сведения о размере файлов, времени их последнего обновления, атрибуты файлов;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alt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б) специальное место на диске, в котором хранятся программы, предназначенные для диалога с пользователем ЭВМ, управления аппаратурой и ресурсами системы;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alt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в) специальное место на диске, в котором хранится список программ составленных пользователем.</a:t>
            </a:r>
          </a:p>
        </p:txBody>
      </p:sp>
      <p:sp>
        <p:nvSpPr>
          <p:cNvPr id="2150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73125" y="274638"/>
            <a:ext cx="8118475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ТЕЛЕКОММУНИКАЦИОННЫЕ СЕТИ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Локальные компьютерные сети – это… </a:t>
            </a:r>
          </a:p>
        </p:txBody>
      </p:sp>
      <p:sp>
        <p:nvSpPr>
          <p:cNvPr id="22532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800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84238" y="274638"/>
            <a:ext cx="8031162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ТЕЛЕКОММУНИКАЦИОННЫЕ СЕТИ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449763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Телекоммуникация – это… </a:t>
            </a:r>
          </a:p>
        </p:txBody>
      </p:sp>
      <p:sp>
        <p:nvSpPr>
          <p:cNvPr id="23556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3513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93763" y="274638"/>
            <a:ext cx="8250237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ТЕЛЕКОММУНИКАЦИОННЫЕ СЕТИ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ru-RU" sz="2800" smtClean="0">
                <a:effectLst/>
                <a:latin typeface="Arial" charset="0"/>
                <a:cs typeface="Arial" charset="0"/>
              </a:rPr>
              <a:t>WEB</a:t>
            </a:r>
            <a:r>
              <a:rPr lang="ru-RU" altLang="ru-RU" sz="2800" smtClean="0">
                <a:effectLst/>
                <a:latin typeface="Arial" charset="0"/>
                <a:cs typeface="Arial" charset="0"/>
              </a:rPr>
              <a:t>-страница – это… </a:t>
            </a:r>
          </a:p>
        </p:txBody>
      </p:sp>
      <p:sp>
        <p:nvSpPr>
          <p:cNvPr id="24580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3038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1200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73125" y="274638"/>
            <a:ext cx="7966075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ТЕЛЕКОММУНИКАЦИОННЫЕ СЕТИ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Адресация – это…</a:t>
            </a:r>
          </a:p>
        </p:txBody>
      </p:sp>
      <p:sp>
        <p:nvSpPr>
          <p:cNvPr id="25604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1500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84238" y="274638"/>
            <a:ext cx="8107362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ИНФОРМАТИКА И БИОЛОГИЯ</a:t>
            </a:r>
            <a:b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Естественная или искусственная знаковая система общения и передачи информации. </a:t>
            </a:r>
          </a:p>
        </p:txBody>
      </p:sp>
      <p:sp>
        <p:nvSpPr>
          <p:cNvPr id="2662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3513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Характеристика величины, определяющая множество её допустимых значений и применимых к ней операций. </a:t>
            </a:r>
          </a:p>
        </p:txBody>
      </p:sp>
      <p:sp>
        <p:nvSpPr>
          <p:cNvPr id="27651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8255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73125" y="274638"/>
            <a:ext cx="8118475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ИНФОРМАТИКА И БИОЛОГИЯ</a:t>
            </a:r>
            <a:b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400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В виде него организованы на диске файлы и каталоги. </a:t>
            </a:r>
          </a:p>
        </p:txBody>
      </p:sp>
      <p:sp>
        <p:nvSpPr>
          <p:cNvPr id="28675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525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90600" y="274638"/>
            <a:ext cx="8001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ИНФОРМАТИКА И БИОЛОГИЯ</a:t>
            </a:r>
            <a:b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Валюта, в которой получают зарплату болгарские работники. </a:t>
            </a:r>
          </a:p>
        </p:txBody>
      </p:sp>
      <p:sp>
        <p:nvSpPr>
          <p:cNvPr id="29699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90600" y="274638"/>
            <a:ext cx="8001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ИНФОРМАТИКА И БИОЛОГИЯ</a:t>
            </a:r>
            <a:b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1100</a:t>
            </a:r>
            <a:endParaRPr lang="ru-RU" altLang="ru-RU" sz="4000" kern="0" dirty="0" smtClean="0">
              <a:gradFill flip="none" rotWithShape="1">
                <a:gsLst>
                  <a:gs pos="0">
                    <a:srgbClr val="E9FE1E">
                      <a:tint val="66000"/>
                      <a:satMod val="160000"/>
                    </a:srgbClr>
                  </a:gs>
                  <a:gs pos="50000">
                    <a:srgbClr val="E9FE1E">
                      <a:tint val="44500"/>
                      <a:satMod val="160000"/>
                    </a:srgbClr>
                  </a:gs>
                  <a:gs pos="100000">
                    <a:srgbClr val="E9FE1E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ИНФОРМАТИКА И СПОРТ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Разновидность носителя информация. </a:t>
            </a:r>
          </a:p>
        </p:txBody>
      </p:sp>
      <p:sp>
        <p:nvSpPr>
          <p:cNvPr id="30724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Синоним понятия «оператор» в программе. </a:t>
            </a:r>
          </a:p>
        </p:txBody>
      </p:sp>
      <p:sp>
        <p:nvSpPr>
          <p:cNvPr id="31747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3038" y="2286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ИНФОРМАТИКА И СПОРТ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400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Участок дорожки магнитного диска. </a:t>
            </a:r>
          </a:p>
        </p:txBody>
      </p:sp>
      <p:sp>
        <p:nvSpPr>
          <p:cNvPr id="32771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7163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8" name="Rectangle 2"/>
          <p:cNvSpPr txBox="1">
            <a:spLocks noRot="1" noChangeArrowheads="1"/>
          </p:cNvSpPr>
          <p:nvPr/>
        </p:nvSpPr>
        <p:spPr bwMode="auto">
          <a:xfrm>
            <a:off x="609600" y="4270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ru-RU" altLang="ru-RU" sz="4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ИНФОРМАТИКА И СПОРТ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Элемент матричного принтера. </a:t>
            </a:r>
          </a:p>
        </p:txBody>
      </p:sp>
      <p:sp>
        <p:nvSpPr>
          <p:cNvPr id="33795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2286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ИНФОРМАТИКА И СПОРТ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800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ИНФОРМАТИКА И РАЗНОЕ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Вычислительное устройство у греков и римлян похожее на счёты. </a:t>
            </a:r>
          </a:p>
        </p:txBody>
      </p:sp>
      <p:sp>
        <p:nvSpPr>
          <p:cNvPr id="34820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Программист попал в армию. Какой вопрос он задаёт офицеру, давшему команду «По порядку  рассчитайсь!» </a:t>
            </a:r>
          </a:p>
        </p:txBody>
      </p:sp>
      <p:sp>
        <p:nvSpPr>
          <p:cNvPr id="35843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ИНФОРМАТИКА И РАЗНОЕ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400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Какая марка компьютеров является полудрагоценной? </a:t>
            </a:r>
          </a:p>
        </p:txBody>
      </p:sp>
      <p:sp>
        <p:nvSpPr>
          <p:cNvPr id="36867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ИНФОРМАТИКА И РАЗНОЕ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Величина изменения значения переменной цикла. </a:t>
            </a:r>
          </a:p>
        </p:txBody>
      </p:sp>
      <p:sp>
        <p:nvSpPr>
          <p:cNvPr id="37891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ИНФОРМАТИКА И РАЗНОЕ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800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Символ, используемый в программе для разделения целой и дробной части числа.</a:t>
            </a:r>
          </a:p>
        </p:txBody>
      </p:sp>
      <p:sp>
        <p:nvSpPr>
          <p:cNvPr id="38915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62000" y="3048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ИНФОРМАТИКА И ГЕОМЕТРИЯ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Участок жёсткого магнитного диска.</a:t>
            </a:r>
          </a:p>
        </p:txBody>
      </p:sp>
      <p:sp>
        <p:nvSpPr>
          <p:cNvPr id="39939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73125" y="3048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ИНФОРМАТИКА И ГЕОМЕТРИЯ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400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Канал связи.</a:t>
            </a:r>
          </a:p>
        </p:txBody>
      </p:sp>
      <p:sp>
        <p:nvSpPr>
          <p:cNvPr id="40963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73125" y="1905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ИНФОРМАТИКА И ГЕОМЕТРИЯ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Размер файла.</a:t>
            </a:r>
          </a:p>
        </p:txBody>
      </p:sp>
      <p:sp>
        <p:nvSpPr>
          <p:cNvPr id="41987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12725" y="152400"/>
            <a:ext cx="719138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14400" y="152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ИНФОРМАТИКА И ГЕОМЕТРИЯ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800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ПОНЯТИЯ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Первоначальный смысл  английского  слова «компьютер».</a:t>
            </a:r>
          </a:p>
        </p:txBody>
      </p:sp>
      <p:sp>
        <p:nvSpPr>
          <p:cNvPr id="43012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46050" y="152400"/>
            <a:ext cx="719138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800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Эргономика – это …</a:t>
            </a:r>
          </a:p>
        </p:txBody>
      </p:sp>
      <p:sp>
        <p:nvSpPr>
          <p:cNvPr id="44035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ПОНЯТИЯ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Что изучает информатика?</a:t>
            </a:r>
          </a:p>
        </p:txBody>
      </p:sp>
      <p:sp>
        <p:nvSpPr>
          <p:cNvPr id="45059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ПОНЯТИЯ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1200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Что такое информационная технология? </a:t>
            </a:r>
          </a:p>
        </p:txBody>
      </p:sp>
      <p:sp>
        <p:nvSpPr>
          <p:cNvPr id="46083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ПОНЯТИЯ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1500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Кибернетика – это…</a:t>
            </a:r>
          </a:p>
        </p:txBody>
      </p:sp>
      <p:sp>
        <p:nvSpPr>
          <p:cNvPr id="47107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3988" y="14605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ПОНЯТИЯ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ПРОГРАММЫ 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Прикладные  программы – это…</a:t>
            </a:r>
          </a:p>
        </p:txBody>
      </p:sp>
      <p:sp>
        <p:nvSpPr>
          <p:cNvPr id="48132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286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800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Системные программы – это?</a:t>
            </a:r>
          </a:p>
        </p:txBody>
      </p:sp>
      <p:sp>
        <p:nvSpPr>
          <p:cNvPr id="49155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93675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ПРОГРАММЫ 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Драйверы – это…</a:t>
            </a:r>
          </a:p>
        </p:txBody>
      </p:sp>
      <p:sp>
        <p:nvSpPr>
          <p:cNvPr id="50179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ПРОГРАММЫ 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1200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Проблемные программы – это…</a:t>
            </a:r>
          </a:p>
        </p:txBody>
      </p:sp>
      <p:sp>
        <p:nvSpPr>
          <p:cNvPr id="51203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3038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ПРОГРАММЫ 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1500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БАЗА ДАННЫХ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База данных – это… </a:t>
            </a:r>
          </a:p>
        </p:txBody>
      </p:sp>
      <p:sp>
        <p:nvSpPr>
          <p:cNvPr id="5222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Документальная база данных – это… </a:t>
            </a:r>
          </a:p>
        </p:txBody>
      </p:sp>
      <p:sp>
        <p:nvSpPr>
          <p:cNvPr id="53251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78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9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БАЗА ДАННЫХ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Иерархическая база данных – это… </a:t>
            </a:r>
          </a:p>
        </p:txBody>
      </p:sp>
      <p:sp>
        <p:nvSpPr>
          <p:cNvPr id="54275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3038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БАЗА ДАННЫХ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1200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Информационная система – это… </a:t>
            </a:r>
          </a:p>
        </p:txBody>
      </p:sp>
      <p:sp>
        <p:nvSpPr>
          <p:cNvPr id="55299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БАЗА ДАННЫХ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7467600" y="6019800"/>
            <a:ext cx="1635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000" kern="0" dirty="0" smtClean="0">
                <a:gradFill flip="none" rotWithShape="1">
                  <a:gsLst>
                    <a:gs pos="0">
                      <a:srgbClr val="E9FE1E">
                        <a:tint val="66000"/>
                        <a:satMod val="160000"/>
                      </a:srgbClr>
                    </a:gs>
                    <a:gs pos="50000">
                      <a:srgbClr val="E9FE1E">
                        <a:tint val="44500"/>
                        <a:satMod val="160000"/>
                      </a:srgbClr>
                    </a:gs>
                    <a:gs pos="100000">
                      <a:srgbClr val="E9FE1E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1500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7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КОТ В МЕШКЕ</a:t>
            </a:r>
          </a:p>
        </p:txBody>
      </p:sp>
      <p:pic>
        <p:nvPicPr>
          <p:cNvPr id="56325" name="Picture 5" descr="https://yt3.ggpht.com/-vbqv5Xa68JU/AAAAAAAAAAI/AAAAAAAAAAA/_LzyEFfBWis/s900-c-k-no/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587" y="1600200"/>
            <a:ext cx="4572000" cy="457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7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КОТ В МЕШКЕ</a:t>
            </a:r>
          </a:p>
        </p:txBody>
      </p:sp>
      <p:pic>
        <p:nvPicPr>
          <p:cNvPr id="6" name="Picture 5" descr="https://yt3.ggpht.com/-vbqv5Xa68JU/AAAAAAAAAAI/AAAAAAAAAAA/_LzyEFfBWis/s900-c-k-no/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587" y="1600200"/>
            <a:ext cx="4572000" cy="457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КОТ В МЕШКЕ</a:t>
            </a:r>
          </a:p>
        </p:txBody>
      </p:sp>
      <p:sp>
        <p:nvSpPr>
          <p:cNvPr id="58371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pic>
        <p:nvPicPr>
          <p:cNvPr id="5" name="Picture 5" descr="https://yt3.ggpht.com/-vbqv5Xa68JU/AAAAAAAAAAI/AAAAAAAAAAA/_LzyEFfBWis/s900-c-k-no/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587" y="1600200"/>
            <a:ext cx="4572000" cy="457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АУКЦИОН</a:t>
            </a:r>
          </a:p>
        </p:txBody>
      </p:sp>
      <p:sp>
        <p:nvSpPr>
          <p:cNvPr id="59395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3038" y="2286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pic>
        <p:nvPicPr>
          <p:cNvPr id="59396" name="Picture 15" descr="http://d-auction.com/upload/logo/logo2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57400"/>
            <a:ext cx="9144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92075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7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АУКЦИОН</a:t>
            </a:r>
          </a:p>
        </p:txBody>
      </p:sp>
      <p:pic>
        <p:nvPicPr>
          <p:cNvPr id="60420" name="Picture 15" descr="http://d-auction.com/upload/logo/logo2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57400"/>
            <a:ext cx="9144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04788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sp>
        <p:nvSpPr>
          <p:cNvPr id="7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АУКЦИОН</a:t>
            </a:r>
          </a:p>
        </p:txBody>
      </p:sp>
      <p:pic>
        <p:nvPicPr>
          <p:cNvPr id="61444" name="Picture 15" descr="http://d-auction.com/upload/logo/logo2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57400"/>
            <a:ext cx="9144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4 РАУНД 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Выполните вычисления:</a:t>
            </a:r>
          </a:p>
          <a:p>
            <a:pPr marL="0" indent="0" algn="ctr" eaLnBrk="1" hangingPunct="1">
              <a:spcBef>
                <a:spcPct val="0"/>
              </a:spcBef>
              <a:buFont typeface="Wingdings" pitchFamily="2" charset="2"/>
              <a:buNone/>
            </a:pPr>
            <a:endParaRPr lang="ru-RU" altLang="ru-RU" sz="2800" smtClean="0">
              <a:effectLst/>
              <a:latin typeface="Arial" charset="0"/>
              <a:cs typeface="Arial" charset="0"/>
            </a:endParaRPr>
          </a:p>
          <a:p>
            <a:pPr marL="0" indent="0" algn="ctr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1. Сложить числа А5</a:t>
            </a:r>
            <a:r>
              <a:rPr lang="ru-RU" altLang="ru-RU" sz="2800" baseline="-25000" smtClean="0">
                <a:effectLst/>
                <a:latin typeface="Arial" charset="0"/>
                <a:cs typeface="Arial" charset="0"/>
              </a:rPr>
              <a:t>16</a:t>
            </a:r>
            <a:r>
              <a:rPr lang="ru-RU" altLang="ru-RU" sz="2800" smtClean="0">
                <a:effectLst/>
                <a:latin typeface="Arial" charset="0"/>
                <a:cs typeface="Arial" charset="0"/>
              </a:rPr>
              <a:t> + 123</a:t>
            </a:r>
            <a:r>
              <a:rPr lang="ru-RU" altLang="ru-RU" sz="2800" baseline="-25000" smtClean="0">
                <a:effectLst/>
                <a:latin typeface="Arial" charset="0"/>
                <a:cs typeface="Arial" charset="0"/>
              </a:rPr>
              <a:t>8</a:t>
            </a:r>
            <a:r>
              <a:rPr lang="ru-RU" altLang="ru-RU" sz="2800" smtClean="0">
                <a:effectLst/>
                <a:latin typeface="Arial" charset="0"/>
                <a:cs typeface="Arial" charset="0"/>
              </a:rPr>
              <a:t> +101</a:t>
            </a:r>
            <a:r>
              <a:rPr lang="ru-RU" altLang="ru-RU" sz="2800" baseline="-25000" smtClean="0">
                <a:effectLst/>
                <a:latin typeface="Arial" charset="0"/>
                <a:cs typeface="Arial" charset="0"/>
              </a:rPr>
              <a:t>2</a:t>
            </a:r>
            <a:r>
              <a:rPr lang="ru-RU" altLang="ru-RU" sz="2800" smtClean="0">
                <a:effectLst/>
                <a:latin typeface="Arial" charset="0"/>
                <a:cs typeface="Arial" charset="0"/>
              </a:rPr>
              <a:t> +10 </a:t>
            </a:r>
            <a:r>
              <a:rPr lang="ru-RU" altLang="ru-RU" sz="2800" baseline="-25000" smtClean="0">
                <a:effectLst/>
                <a:latin typeface="Arial" charset="0"/>
                <a:cs typeface="Arial" charset="0"/>
              </a:rPr>
              <a:t>10</a:t>
            </a:r>
            <a:r>
              <a:rPr lang="ru-RU" altLang="ru-RU" sz="2800" smtClean="0">
                <a:effectLst/>
                <a:latin typeface="Arial" charset="0"/>
                <a:cs typeface="Arial" charset="0"/>
              </a:rPr>
              <a:t>. </a:t>
            </a:r>
          </a:p>
          <a:p>
            <a:pPr marL="0" indent="0" algn="ctr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И результат получить в двоичной системе счисления </a:t>
            </a:r>
          </a:p>
          <a:p>
            <a:pPr marL="0" indent="0" algn="ctr" eaLnBrk="1" hangingPunct="1">
              <a:spcBef>
                <a:spcPct val="0"/>
              </a:spcBef>
              <a:buFont typeface="Wingdings" pitchFamily="2" charset="2"/>
              <a:buNone/>
            </a:pPr>
            <a:endParaRPr lang="ru-RU" altLang="ru-RU" sz="2800" smtClean="0">
              <a:effectLst/>
              <a:latin typeface="Arial" charset="0"/>
              <a:cs typeface="Arial" charset="0"/>
            </a:endParaRPr>
          </a:p>
          <a:p>
            <a:pPr marL="0" indent="0" algn="ctr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800" smtClean="0">
                <a:effectLst/>
                <a:latin typeface="Arial" charset="0"/>
                <a:cs typeface="Arial" charset="0"/>
              </a:rPr>
              <a:t>2. Перевести число 123</a:t>
            </a:r>
            <a:r>
              <a:rPr lang="ru-RU" altLang="ru-RU" sz="2800" baseline="-25000" smtClean="0">
                <a:effectLst/>
                <a:latin typeface="Arial" charset="0"/>
                <a:cs typeface="Arial" charset="0"/>
              </a:rPr>
              <a:t>8</a:t>
            </a:r>
            <a:r>
              <a:rPr lang="ru-RU" altLang="ru-RU" sz="2800" smtClean="0">
                <a:effectLst/>
                <a:latin typeface="Arial" charset="0"/>
                <a:cs typeface="Arial" charset="0"/>
              </a:rPr>
              <a:t> в  десятичную систему счисления.</a:t>
            </a:r>
          </a:p>
          <a:p>
            <a:pPr marL="0" indent="0" algn="ctr" eaLnBrk="1" hangingPunct="1">
              <a:spcBef>
                <a:spcPct val="0"/>
              </a:spcBef>
              <a:buFont typeface="Wingdings" pitchFamily="2" charset="2"/>
              <a:buNone/>
            </a:pPr>
            <a:endParaRPr lang="ru-RU" altLang="ru-RU" sz="2800" smtClean="0"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КОТ В МЕШКЕ</a:t>
            </a:r>
          </a:p>
        </p:txBody>
      </p:sp>
      <p:sp>
        <p:nvSpPr>
          <p:cNvPr id="63491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52400"/>
            <a:ext cx="720725" cy="539750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>
              <a:latin typeface="Arial" charset="0"/>
              <a:cs typeface="Arial" charset="0"/>
            </a:endParaRPr>
          </a:p>
        </p:txBody>
      </p:sp>
      <p:pic>
        <p:nvPicPr>
          <p:cNvPr id="4" name="Picture 5" descr="https://yt3.ggpht.com/-vbqv5Xa68JU/AAAAAAAAAAI/AAAAAAAAAAA/_LzyEFfBWis/s900-c-k-no/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587" y="1600200"/>
            <a:ext cx="4572000" cy="457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1940</TotalTime>
  <Words>794</Words>
  <Application>Microsoft Office PowerPoint</Application>
  <PresentationFormat>Экран (4:3)</PresentationFormat>
  <Paragraphs>258</Paragraphs>
  <Slides>60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5" baseType="lpstr">
      <vt:lpstr>Garamond</vt:lpstr>
      <vt:lpstr>Arial</vt:lpstr>
      <vt:lpstr>Wingdings</vt:lpstr>
      <vt:lpstr>Calibri</vt:lpstr>
      <vt:lpstr>Течение</vt:lpstr>
      <vt:lpstr>Слайд 1</vt:lpstr>
      <vt:lpstr>1 раунд</vt:lpstr>
      <vt:lpstr>2 раунд</vt:lpstr>
      <vt:lpstr>3 раунд</vt:lpstr>
      <vt:lpstr>АНАГРАММА</vt:lpstr>
      <vt:lpstr>АНАГРАММА</vt:lpstr>
      <vt:lpstr>АНАГРАММА</vt:lpstr>
      <vt:lpstr>АНАГРАММА</vt:lpstr>
      <vt:lpstr>АНАГРАММА</vt:lpstr>
      <vt:lpstr>ИСТОРИЯ</vt:lpstr>
      <vt:lpstr>ИСТОРИЯ</vt:lpstr>
      <vt:lpstr>ИСТОРИЯ</vt:lpstr>
      <vt:lpstr>ИСТОРИЯ</vt:lpstr>
      <vt:lpstr>ИСТОРИЯ</vt:lpstr>
      <vt:lpstr>ВЫБИРАЙ-КА </vt:lpstr>
      <vt:lpstr>ВЫБИРАЙ-КА </vt:lpstr>
      <vt:lpstr>ВЫБИРАЙ-КА </vt:lpstr>
      <vt:lpstr>ВЫБИРАЙ-КА </vt:lpstr>
      <vt:lpstr>ВЫБИРАЙ-КА </vt:lpstr>
      <vt:lpstr>ТЕЛЕКОММУНИКАЦИОННЫЕ СЕТИ </vt:lpstr>
      <vt:lpstr>ТЕЛЕКОММУНИКАЦИОННЫЕ СЕТИ </vt:lpstr>
      <vt:lpstr>ТЕЛЕКОММУНИКАЦИОННЫЕ СЕТИ </vt:lpstr>
      <vt:lpstr>ТЕЛЕКОММУНИКАЦИОННЫЕ СЕТИ </vt:lpstr>
      <vt:lpstr>ИНФОРМАТИКА И БИОЛОГИЯ </vt:lpstr>
      <vt:lpstr>ИНФОРМАТИКА И БИОЛОГИЯ </vt:lpstr>
      <vt:lpstr>ИНФОРМАТИКА И БИОЛОГИЯ </vt:lpstr>
      <vt:lpstr>ИНФОРМАТИКА И БИОЛОГИЯ </vt:lpstr>
      <vt:lpstr>ИНФОРМАТИКА И СПОРТ</vt:lpstr>
      <vt:lpstr>ИНФОРМАТИКА И СПОРТ</vt:lpstr>
      <vt:lpstr>Слайд 30</vt:lpstr>
      <vt:lpstr>ИНФОРМАТИКА И СПОРТ</vt:lpstr>
      <vt:lpstr>ИНФОРМАТИКА И РАЗНОЕ</vt:lpstr>
      <vt:lpstr>ИНФОРМАТИКА И РАЗНОЕ</vt:lpstr>
      <vt:lpstr>ИНФОРМАТИКА И РАЗНОЕ</vt:lpstr>
      <vt:lpstr>ИНФОРМАТИКА И РАЗНОЕ</vt:lpstr>
      <vt:lpstr>ИНФОРМАТИКА И ГЕОМЕТРИЯ</vt:lpstr>
      <vt:lpstr>ИНФОРМАТИКА И ГЕОМЕТРИЯ</vt:lpstr>
      <vt:lpstr>ИНФОРМАТИКА И ГЕОМЕТРИЯ</vt:lpstr>
      <vt:lpstr>ИНФОРМАТИКА И ГЕОМЕТРИЯ</vt:lpstr>
      <vt:lpstr>ОСНОВНЫЕ ПОНЯТИЯ</vt:lpstr>
      <vt:lpstr>ОСНОВНЫЕ ПОНЯТИЯ</vt:lpstr>
      <vt:lpstr>ОСНОВНЫЕ ПОНЯТИЯ</vt:lpstr>
      <vt:lpstr>ОСНОВНЫЕ ПОНЯТИЯ</vt:lpstr>
      <vt:lpstr>ОСНОВНЫЕ ПОНЯТИЯ</vt:lpstr>
      <vt:lpstr>ПРОГРАММЫ </vt:lpstr>
      <vt:lpstr>ПРОГРАММЫ </vt:lpstr>
      <vt:lpstr>ПРОГРАММЫ </vt:lpstr>
      <vt:lpstr>ПРОГРАММЫ </vt:lpstr>
      <vt:lpstr>БАЗА ДАННЫХ</vt:lpstr>
      <vt:lpstr>БАЗА ДАННЫХ</vt:lpstr>
      <vt:lpstr>БАЗА ДАННЫХ</vt:lpstr>
      <vt:lpstr>БАЗА ДАННЫХ</vt:lpstr>
      <vt:lpstr>КОТ В МЕШКЕ</vt:lpstr>
      <vt:lpstr>КОТ В МЕШКЕ</vt:lpstr>
      <vt:lpstr>КОТ В МЕШКЕ</vt:lpstr>
      <vt:lpstr>АУКЦИОН</vt:lpstr>
      <vt:lpstr>АУКЦИОН</vt:lpstr>
      <vt:lpstr>АУКЦИОН</vt:lpstr>
      <vt:lpstr>4 РАУНД </vt:lpstr>
      <vt:lpstr>КОТ В МЕШКЕ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Lenovo</cp:lastModifiedBy>
  <cp:revision>87</cp:revision>
  <cp:lastPrinted>1601-01-01T00:00:00Z</cp:lastPrinted>
  <dcterms:created xsi:type="dcterms:W3CDTF">1601-01-01T00:00:00Z</dcterms:created>
  <dcterms:modified xsi:type="dcterms:W3CDTF">2024-11-19T08:44:38Z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