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80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64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59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31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430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303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00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71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668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0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7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ED069-EEA3-41A1-B69B-92A7DAFDAA96}" type="datetimeFigureOut">
              <a:rPr lang="ru-RU" smtClean="0"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3E48A-8A44-4826-8134-157AC4BEB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95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k.ru/video/9574155698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3599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Дискуссия – как метод профилактической работы с подростками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0158" y="3265265"/>
            <a:ext cx="10612191" cy="3084020"/>
          </a:xfrm>
        </p:spPr>
        <p:txBody>
          <a:bodyPr>
            <a:noAutofit/>
          </a:bodyPr>
          <a:lstStyle/>
          <a:p>
            <a:r>
              <a:rPr lang="ru-RU" sz="2800" b="1" dirty="0"/>
              <a:t>Дискуссия</a:t>
            </a:r>
            <a:r>
              <a:rPr lang="ru-RU" sz="2800" dirty="0"/>
              <a:t> — это совместная коммуникативная деятельность по обсуждению какой-либо проблемы и принятию решения. </a:t>
            </a:r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работе с подростками дискуссии могут быть направлены на решение различных задач, например: формирование базовых человеческих ценностей, развитие критического мышления, навыков групповой работы, умения вести диалог и аргументировать свою позицию.</a:t>
            </a:r>
          </a:p>
        </p:txBody>
      </p:sp>
    </p:spTree>
    <p:extLst>
      <p:ext uri="{BB962C8B-B14F-4D97-AF65-F5344CB8AC3E}">
        <p14:creationId xmlns:p14="http://schemas.microsoft.com/office/powerpoint/2010/main" val="30106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Несколько правил проведения дискуссии с подростками: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Не принуждать участников следовать в обсуждении тому порядку идей, который кажется правильным ведущему. </a:t>
            </a:r>
          </a:p>
          <a:p>
            <a:r>
              <a:rPr lang="ru-RU" dirty="0"/>
              <a:t>Позволять дискуссии развиваться в направлении тех проблем, которые осознаются подростками во время их диалога друг с другом. </a:t>
            </a:r>
          </a:p>
          <a:p>
            <a:r>
              <a:rPr lang="ru-RU" dirty="0"/>
              <a:t>Подкреплять любые теоретические рассуждения жизненными примерами и практическими упражнениями. </a:t>
            </a:r>
          </a:p>
          <a:p>
            <a:r>
              <a:rPr lang="ru-RU" dirty="0"/>
              <a:t>Поощрять участников создавать свои собственные психологические идеи. </a:t>
            </a:r>
          </a:p>
          <a:p>
            <a:r>
              <a:rPr lang="ru-RU" dirty="0"/>
              <a:t>Поощрять участников говорить друг с другом. Дискуссия, превращённая в монолог ведущего, теряет свою эффективность.</a:t>
            </a:r>
          </a:p>
          <a:p>
            <a:endParaRPr lang="ru-RU" dirty="0"/>
          </a:p>
        </p:txBody>
      </p:sp>
      <p:sp>
        <p:nvSpPr>
          <p:cNvPr id="4" name="Прямоугольник 3">
            <a:hlinkClick r:id="rId2"/>
          </p:cNvPr>
          <p:cNvSpPr/>
          <p:nvPr/>
        </p:nvSpPr>
        <p:spPr>
          <a:xfrm>
            <a:off x="1300766" y="6051874"/>
            <a:ext cx="2034862" cy="5200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Пример 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15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Некоторые методы, которые помогают организовать </a:t>
            </a:r>
            <a:r>
              <a:rPr lang="ru-RU" b="1" dirty="0" smtClean="0"/>
              <a:t>интерактивную дискуссию</a:t>
            </a:r>
            <a:r>
              <a:rPr lang="ru-RU" b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Уточняющие вопросы</a:t>
            </a:r>
            <a:r>
              <a:rPr lang="ru-RU" dirty="0"/>
              <a:t>. Побуждают участников чётче оформлять и аргументировать мысли</a:t>
            </a:r>
            <a:r>
              <a:rPr lang="ru-RU" dirty="0" smtClean="0"/>
              <a:t>. </a:t>
            </a:r>
          </a:p>
          <a:p>
            <a:r>
              <a:rPr lang="ru-RU" b="1" dirty="0" smtClean="0"/>
              <a:t>Парафраз</a:t>
            </a:r>
            <a:r>
              <a:rPr lang="ru-RU" dirty="0"/>
              <a:t>. Ведущий повторяет высказывание, чтобы стимулировать переосмысление и уточнение сказанного. </a:t>
            </a:r>
            <a:endParaRPr lang="ru-RU" dirty="0" smtClean="0"/>
          </a:p>
          <a:p>
            <a:r>
              <a:rPr lang="ru-RU" b="1" dirty="0" smtClean="0"/>
              <a:t>Демонстрация </a:t>
            </a:r>
            <a:r>
              <a:rPr lang="ru-RU" b="1" dirty="0"/>
              <a:t>непонимания</a:t>
            </a:r>
            <a:r>
              <a:rPr lang="ru-RU" dirty="0"/>
              <a:t>. Побуждение участников повторить и уточнить суждение. </a:t>
            </a:r>
          </a:p>
          <a:p>
            <a:r>
              <a:rPr lang="ru-RU" b="1" dirty="0"/>
              <a:t>«Сомнение»</a:t>
            </a:r>
            <a:r>
              <a:rPr lang="ru-RU" dirty="0"/>
              <a:t>. Позволяет отсеивать слабые и непродуманные высказывания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«</a:t>
            </a:r>
            <a:r>
              <a:rPr lang="ru-RU" b="1" dirty="0"/>
              <a:t>Альтернатива»</a:t>
            </a:r>
            <a:r>
              <a:rPr lang="ru-RU" dirty="0"/>
              <a:t>. Ведущий предлагает другую точку зрения, акцентирует внимание на противоположном подходе. </a:t>
            </a:r>
          </a:p>
          <a:p>
            <a:r>
              <a:rPr lang="ru-RU" b="1" dirty="0"/>
              <a:t>«Задевающее утверждение»</a:t>
            </a:r>
            <a:r>
              <a:rPr lang="ru-RU" dirty="0"/>
              <a:t>. Ведущий высказывает суждение, заведомо зная, что оно вызовет резкую реакцию и несогласие участников, стремление опровергнуть это суждение и изложить свою точку зрения. </a:t>
            </a:r>
          </a:p>
          <a:p>
            <a:r>
              <a:rPr lang="ru-RU" b="1" dirty="0"/>
              <a:t>«Нет-стратегия»</a:t>
            </a:r>
            <a:r>
              <a:rPr lang="ru-RU" dirty="0"/>
              <a:t>. Ведущий отрицает высказывания участников, не обосновывая своё отрицание. </a:t>
            </a:r>
          </a:p>
        </p:txBody>
      </p:sp>
    </p:spTree>
    <p:extLst>
      <p:ext uri="{BB962C8B-B14F-4D97-AF65-F5344CB8AC3E}">
        <p14:creationId xmlns:p14="http://schemas.microsoft.com/office/powerpoint/2010/main" val="242583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Упражнение «Живая диаграмма»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Задачи</a:t>
            </a:r>
            <a:r>
              <a:rPr lang="ru-RU" b="1" dirty="0"/>
              <a:t>: </a:t>
            </a:r>
            <a:r>
              <a:rPr lang="ru-RU" dirty="0"/>
              <a:t>выяснить степень информированности участников по </a:t>
            </a:r>
            <a:r>
              <a:rPr lang="ru-RU" dirty="0" smtClean="0"/>
              <a:t>проблеме, актуализировать тему.</a:t>
            </a:r>
            <a:endParaRPr lang="ru-RU" dirty="0" smtClean="0">
              <a:effectLst/>
            </a:endParaRPr>
          </a:p>
          <a:p>
            <a:r>
              <a:rPr lang="ru-RU" b="1" dirty="0"/>
              <a:t>Инструкция: </a:t>
            </a:r>
            <a:r>
              <a:rPr lang="ru-RU" dirty="0"/>
              <a:t>Все участники выстраиваются в линию, не касаясь друг друга, и закрывают глаза. Ведущий формулирует ряд утверждений. Если участник согласен с утверждением, он делает шаг вперед, если не согласен – шаг назад, если не знает ответа – остается на месте</a:t>
            </a:r>
            <a:r>
              <a:rPr lang="ru-RU" dirty="0" smtClean="0"/>
              <a:t>.</a:t>
            </a:r>
            <a:endParaRPr lang="ru-RU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0704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Упражнение «Вопросы Джеффа»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/>
              <a:t>Вопросы не должны быть однозначными</a:t>
            </a:r>
            <a:r>
              <a:rPr lang="ru-RU" sz="2000" dirty="0"/>
              <a:t>. Лучше формулировать их утвердительно, чтобы было понятно, что означает «да» и «нет». </a:t>
            </a:r>
          </a:p>
          <a:p>
            <a:pPr algn="just"/>
            <a:r>
              <a:rPr lang="ru-RU" sz="2000" b="1" dirty="0"/>
              <a:t>Ведущий не высказывает никакую позицию</a:t>
            </a:r>
            <a:r>
              <a:rPr lang="ru-RU" sz="2000" dirty="0"/>
              <a:t> и не поддерживает ничью из высказанных. Он может высказать своё мнение только в конце упражнения. </a:t>
            </a:r>
          </a:p>
          <a:p>
            <a:pPr algn="just"/>
            <a:r>
              <a:rPr lang="ru-RU" sz="2000" b="1" dirty="0"/>
              <a:t>В упражнении нет правильных ответов</a:t>
            </a:r>
            <a:r>
              <a:rPr lang="ru-RU" sz="2000" dirty="0"/>
              <a:t> на вопросы. Участники слушают чужие мнения и думают о проблеме, а не дают ответы. </a:t>
            </a:r>
          </a:p>
          <a:p>
            <a:pPr algn="just"/>
            <a:r>
              <a:rPr lang="ru-RU" sz="2000" b="1" dirty="0"/>
              <a:t>Во время упражнения нужно стоять</a:t>
            </a:r>
            <a:r>
              <a:rPr lang="ru-RU" sz="2000" dirty="0"/>
              <a:t>. Если сесть, то участник выключается из процесса. </a:t>
            </a:r>
          </a:p>
          <a:p>
            <a:pPr algn="just"/>
            <a:r>
              <a:rPr lang="ru-RU" sz="2000" b="1" dirty="0"/>
              <a:t>Даже молчащие участники высказывают своё мнение</a:t>
            </a:r>
            <a:r>
              <a:rPr lang="ru-RU" sz="2000" dirty="0"/>
              <a:t>, примкнув к той или иной команде. </a:t>
            </a:r>
          </a:p>
          <a:p>
            <a:pPr algn="just"/>
            <a:r>
              <a:rPr lang="ru-RU" sz="2000" b="1" dirty="0"/>
              <a:t>Можно переходить в другую группу</a:t>
            </a:r>
            <a:r>
              <a:rPr lang="ru-RU" sz="2000" dirty="0"/>
              <a:t> в процессе обсуждения. Ведущий старается давать высказаться людям из разных групп. </a:t>
            </a:r>
          </a:p>
          <a:p>
            <a:pPr algn="just"/>
            <a:r>
              <a:rPr lang="ru-RU" sz="2000" b="1" dirty="0"/>
              <a:t>Мячик идёт только через ведущего</a:t>
            </a:r>
            <a:r>
              <a:rPr lang="ru-RU" sz="2000" dirty="0"/>
              <a:t>. </a:t>
            </a:r>
          </a:p>
          <a:p>
            <a:pPr algn="just"/>
            <a:r>
              <a:rPr lang="ru-RU" sz="2000" b="1" dirty="0"/>
              <a:t>Участники не имеют права на кого-либо нападать, критиковать, спорить</a:t>
            </a:r>
            <a:r>
              <a:rPr lang="ru-RU" sz="2000" dirty="0"/>
              <a:t>. Они высказывают только своё мнение.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8234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162</Words>
  <Application>Microsoft Office PowerPoint</Application>
  <PresentationFormat>Широкоэкранный</PresentationFormat>
  <Paragraphs>30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Дискуссия – как метод профилактической работы с подростками</vt:lpstr>
      <vt:lpstr>Несколько правил проведения дискуссии с подростками:</vt:lpstr>
      <vt:lpstr>Некоторые методы, которые помогают организовать интерактивную дискуссию:</vt:lpstr>
      <vt:lpstr>Упражнение «Живая диаграмма»</vt:lpstr>
      <vt:lpstr>Упражнение «Вопросы Джеффа»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Дискуссия – как метод профилактической работы с подростками</dc:title>
  <dc:creator>учитель</dc:creator>
  <cp:lastModifiedBy>учитель</cp:lastModifiedBy>
  <cp:revision>4</cp:revision>
  <dcterms:created xsi:type="dcterms:W3CDTF">2025-03-25T04:26:48Z</dcterms:created>
  <dcterms:modified xsi:type="dcterms:W3CDTF">2025-03-25T08:50:23Z</dcterms:modified>
</cp:coreProperties>
</file>